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7" r:id="rId5"/>
    <p:sldId id="276" r:id="rId6"/>
    <p:sldId id="277" r:id="rId7"/>
    <p:sldId id="292" r:id="rId8"/>
    <p:sldId id="297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278" r:id="rId2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00"/>
    <a:srgbClr val="548235"/>
    <a:srgbClr val="638C43"/>
    <a:srgbClr val="849F5F"/>
    <a:srgbClr val="F9E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69" autoAdjust="0"/>
  </p:normalViewPr>
  <p:slideViewPr>
    <p:cSldViewPr>
      <p:cViewPr varScale="1">
        <p:scale>
          <a:sx n="116" d="100"/>
          <a:sy n="116" d="100"/>
        </p:scale>
        <p:origin x="1464" y="96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618E-D7DB-41F5-AB4F-50211B765AC7}" type="datetimeFigureOut">
              <a:rPr lang="zh-CN" altLang="en-US" smtClean="0"/>
              <a:pPr/>
              <a:t>2018/4/11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1BAB-2095-4463-90E6-0A68201736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348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7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https://www.sonarqube.org/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744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55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http://findbugs.cs.umd.edu/eclipse/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974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08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http://blog.csdn.net/skyunlin/article/details/50673742</a:t>
            </a:r>
          </a:p>
          <a:p>
            <a:r>
              <a:rPr lang="en-US" altLang="zh-CN"/>
              <a:t>https://blog.csdn.net/hunterno4/article/details/11687269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23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http://blog.csdn.net/skyunlin/article/details/50673742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629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89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24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63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1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28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《Clean Code》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27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3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515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部分人对非公开</a:t>
            </a:r>
            <a:r>
              <a:rPr lang="en-US" altLang="zh-CN" dirty="0"/>
              <a:t>API</a:t>
            </a:r>
            <a:r>
              <a:rPr lang="zh-CN" altLang="en-US" dirty="0"/>
              <a:t>不推荐写</a:t>
            </a:r>
            <a:r>
              <a:rPr lang="en-US" altLang="zh-CN" dirty="0"/>
              <a:t>Javadoc</a:t>
            </a:r>
            <a:r>
              <a:rPr lang="zh-CN" altLang="en-US" dirty="0"/>
              <a:t>，但是在</a:t>
            </a:r>
            <a:r>
              <a:rPr lang="en-US" altLang="zh-CN" dirty="0"/>
              <a:t>IDE</a:t>
            </a:r>
            <a:r>
              <a:rPr lang="zh-CN" altLang="en-US" dirty="0"/>
              <a:t>环境下，开发者可以通过</a:t>
            </a:r>
            <a:r>
              <a:rPr lang="en-US" altLang="zh-CN" dirty="0" err="1"/>
              <a:t>javadoc</a:t>
            </a:r>
            <a:r>
              <a:rPr lang="zh-CN" altLang="en-US" dirty="0"/>
              <a:t>更方便查看到类、方法及 熟悉的说明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254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684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1BAB-2095-4463-90E6-0A68201736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9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1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9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56263"/>
            <a:ext cx="1855118" cy="353690"/>
          </a:xfrm>
        </p:spPr>
        <p:txBody>
          <a:bodyPr/>
          <a:lstStyle/>
          <a:p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56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1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" b="9586"/>
          <a:stretch/>
        </p:blipFill>
        <p:spPr>
          <a:xfrm>
            <a:off x="0" y="-21022"/>
            <a:ext cx="9144000" cy="51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87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" b="9586"/>
          <a:stretch/>
        </p:blipFill>
        <p:spPr>
          <a:xfrm>
            <a:off x="0" y="-21022"/>
            <a:ext cx="9144000" cy="5171091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1019417"/>
            <a:ext cx="9279802" cy="412408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165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7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84255"/>
            <a:ext cx="1855118" cy="497706"/>
          </a:xfrm>
        </p:spPr>
        <p:txBody>
          <a:bodyPr/>
          <a:lstStyle/>
          <a:p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4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39502"/>
            <a:ext cx="1781919" cy="360040"/>
          </a:xfrm>
        </p:spPr>
        <p:txBody>
          <a:bodyPr/>
          <a:lstStyle/>
          <a:p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31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27165" y="178858"/>
            <a:ext cx="4001633" cy="708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7229" y="392267"/>
            <a:ext cx="1423070" cy="281682"/>
          </a:xfrm>
        </p:spPr>
        <p:txBody>
          <a:bodyPr/>
          <a:lstStyle/>
          <a:p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1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8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96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1F3DEE1-C55F-46D3-86AE-3B64C9F6A83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2018/4/11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01A97D8C-34D4-42D5-A8BF-E0ABA733DF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3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://www.sonarqube.org/" TargetMode="External"/><Relationship Id="rId4" Type="http://schemas.openxmlformats.org/officeDocument/2006/relationships/hyperlink" Target="https://github.com/SonarSourc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docs.sonarqube.org/display/SCAN/Analyzing+with+SonarQube+Scann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ub.docker.com/_/sonarqube/" TargetMode="External"/><Relationship Id="rId5" Type="http://schemas.openxmlformats.org/officeDocument/2006/relationships/hyperlink" Target="https://www.sonarqube.org/downloads/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506994" y="-86716"/>
            <a:ext cx="8097454" cy="5332492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094561" y="1262263"/>
            <a:ext cx="4527641" cy="1609654"/>
            <a:chOff x="1094561" y="1262264"/>
            <a:chExt cx="4029697" cy="1000465"/>
          </a:xfrm>
        </p:grpSpPr>
        <p:sp>
          <p:nvSpPr>
            <p:cNvPr id="6" name="文本框 5"/>
            <p:cNvSpPr txBox="1"/>
            <p:nvPr/>
          </p:nvSpPr>
          <p:spPr>
            <a:xfrm>
              <a:off x="1094561" y="1262264"/>
              <a:ext cx="4029697" cy="4782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altLang="zh-CN" sz="4400" b="1" spc="-150" dirty="0">
                  <a:ln>
                    <a:solidFill>
                      <a:srgbClr val="70AD47">
                        <a:lumMod val="75000"/>
                        <a:alpha val="85000"/>
                      </a:srgbClr>
                    </a:solidFill>
                  </a:ln>
                  <a:solidFill>
                    <a:srgbClr val="005000"/>
                  </a:solidFill>
                  <a:latin typeface="+mj-lt"/>
                  <a:ea typeface="Adobe 楷体 Std R" panose="02020400000000000000" pitchFamily="18" charset="-122"/>
                </a:rPr>
                <a:t>Java Web</a:t>
              </a:r>
              <a:r>
                <a:rPr lang="zh-CN" altLang="en-US" sz="4400" b="1" spc="-150" dirty="0">
                  <a:ln>
                    <a:solidFill>
                      <a:srgbClr val="70AD47">
                        <a:lumMod val="75000"/>
                        <a:alpha val="85000"/>
                      </a:srgbClr>
                    </a:solidFill>
                  </a:ln>
                  <a:solidFill>
                    <a:srgbClr val="005000"/>
                  </a:solidFill>
                  <a:latin typeface="+mj-lt"/>
                  <a:ea typeface="Adobe 楷体 Std R" panose="02020400000000000000" pitchFamily="18" charset="-122"/>
                </a:rPr>
                <a:t>开发基础</a:t>
              </a:r>
            </a:p>
          </p:txBody>
        </p:sp>
        <p:sp>
          <p:nvSpPr>
            <p:cNvPr id="11" name="矩形 23"/>
            <p:cNvSpPr>
              <a:spLocks noChangeArrowheads="1"/>
            </p:cNvSpPr>
            <p:nvPr/>
          </p:nvSpPr>
          <p:spPr bwMode="auto">
            <a:xfrm flipH="1">
              <a:off x="1177389" y="1899268"/>
              <a:ext cx="3845319" cy="363461"/>
            </a:xfrm>
            <a:prstGeom prst="rect">
              <a:avLst/>
            </a:prstGeom>
            <a:noFill/>
            <a:effectLst/>
            <a:extLst/>
          </p:spPr>
          <p:txBody>
            <a:bodyPr wrap="square" rtlCol="0">
              <a:spAutoFit/>
            </a:bodyPr>
            <a:lstStyle/>
            <a:p>
              <a:pPr algn="r" defTabSz="685800"/>
              <a:r>
                <a:rPr lang="zh-CN" altLang="en-US" sz="3200" dirty="0">
                  <a:solidFill>
                    <a:srgbClr val="005000">
                      <a:alpha val="85000"/>
                    </a:srgbClr>
                  </a:solidFill>
                  <a:ea typeface="Adobe 楷体 Std R" panose="02020400000000000000" pitchFamily="18" charset="-122"/>
                </a:rPr>
                <a:t>编码规范</a:t>
              </a:r>
            </a:p>
          </p:txBody>
        </p:sp>
      </p:grpSp>
      <p:sp>
        <p:nvSpPr>
          <p:cNvPr id="59" name="矩形 58"/>
          <p:cNvSpPr/>
          <p:nvPr/>
        </p:nvSpPr>
        <p:spPr>
          <a:xfrm>
            <a:off x="6256856" y="3683104"/>
            <a:ext cx="2132647" cy="30426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zh-CN" altLang="en-US" sz="1200" dirty="0">
                <a:solidFill>
                  <a:srgbClr val="005000">
                    <a:alpha val="81000"/>
                  </a:srgbClr>
                </a:solidFill>
                <a:ea typeface="Adobe 楷体 Std R" panose="02020400000000000000" pitchFamily="18" charset="-122"/>
              </a:rPr>
              <a:t>华微软件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5796136" y="3712248"/>
            <a:ext cx="0" cy="1569410"/>
          </a:xfrm>
          <a:prstGeom prst="line">
            <a:avLst/>
          </a:prstGeom>
          <a:ln w="22225">
            <a:solidFill>
              <a:schemeClr val="bg1">
                <a:alpha val="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2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1" name="文本框 10"/>
          <p:cNvSpPr txBox="1"/>
          <p:nvPr/>
        </p:nvSpPr>
        <p:spPr>
          <a:xfrm>
            <a:off x="1093465" y="1707654"/>
            <a:ext cx="70077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Sonar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是一系列的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开源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的代码质量管理的工具，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SonarQube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是基于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的版本，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SonarLint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的插件版本。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Sonar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不仅支持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，而且支持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446" y="2931790"/>
            <a:ext cx="3523809" cy="178095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Sonar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2796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715766"/>
            <a:ext cx="6557922" cy="138622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93465" y="1707654"/>
            <a:ext cx="700777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Neon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默认集成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SonarLint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，之前的版本需要手动安装插件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Eclipse SonarLint</a:t>
              </a:r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插件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408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3" name="文本框 12"/>
          <p:cNvSpPr txBox="1"/>
          <p:nvPr/>
        </p:nvSpPr>
        <p:spPr>
          <a:xfrm>
            <a:off x="1254020" y="1476821"/>
            <a:ext cx="700777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Install New Software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安装插件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024288"/>
            <a:ext cx="5012294" cy="302728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Eclipse FindBug</a:t>
              </a:r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插件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83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3" name="文本框 12"/>
          <p:cNvSpPr txBox="1"/>
          <p:nvPr/>
        </p:nvSpPr>
        <p:spPr>
          <a:xfrm>
            <a:off x="1254020" y="1476821"/>
            <a:ext cx="700777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手动执行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 bug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183" y="1845805"/>
            <a:ext cx="3107445" cy="19513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213" y="3939902"/>
            <a:ext cx="6885579" cy="103221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Eclipse FindBug</a:t>
              </a:r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插件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8872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>
            <a:off x="807715" y="1052465"/>
            <a:ext cx="4268341" cy="338554"/>
            <a:chOff x="807715" y="1052465"/>
            <a:chExt cx="4268341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3825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 err="1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SonarQube</a:t>
              </a:r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Sonar Scanner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  <p:pic>
        <p:nvPicPr>
          <p:cNvPr id="1026" name="Picture 2" descr="SonarQube架构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6" y="1707654"/>
            <a:ext cx="902886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52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>
            <a:off x="807715" y="1052465"/>
            <a:ext cx="4268341" cy="338554"/>
            <a:chOff x="807715" y="1052465"/>
            <a:chExt cx="4268341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3825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1600" spc="90" dirty="0" err="1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SonarQube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1250719" y="1391019"/>
            <a:ext cx="7007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方法一：根据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官方文档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下载和安装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方法二（简单）：使用</a:t>
            </a:r>
            <a:r>
              <a:rPr lang="en-US" altLang="zh-CN" sz="1400" spc="90" dirty="0" err="1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SonarQube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Docker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镜像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07715" y="2715766"/>
            <a:ext cx="4268341" cy="338554"/>
            <a:chOff x="807715" y="1052465"/>
            <a:chExt cx="4268341" cy="338554"/>
          </a:xfrm>
        </p:grpSpPr>
        <p:sp>
          <p:nvSpPr>
            <p:cNvPr id="17" name="文本框 16"/>
            <p:cNvSpPr txBox="1"/>
            <p:nvPr/>
          </p:nvSpPr>
          <p:spPr>
            <a:xfrm>
              <a:off x="1250719" y="1052465"/>
              <a:ext cx="3825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Sonar Scanner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1250719" y="3054320"/>
            <a:ext cx="7007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方法一：根据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官方文档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下载和安装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方法二：使用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等持续集成工具的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Sonar Scanner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658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>
            <a:off x="807715" y="1052465"/>
            <a:ext cx="4268341" cy="338554"/>
            <a:chOff x="807715" y="1052465"/>
            <a:chExt cx="4268341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3825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扫描结果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5" y="1734056"/>
            <a:ext cx="4361774" cy="18458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575" y="1768897"/>
            <a:ext cx="4501128" cy="17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65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grpSp>
        <p:nvGrpSpPr>
          <p:cNvPr id="3" name="组合 2"/>
          <p:cNvGrpSpPr/>
          <p:nvPr/>
        </p:nvGrpSpPr>
        <p:grpSpPr>
          <a:xfrm>
            <a:off x="807715" y="1052465"/>
            <a:ext cx="4268341" cy="338554"/>
            <a:chOff x="807715" y="1052465"/>
            <a:chExt cx="4268341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3825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修复建议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719" y="1814667"/>
            <a:ext cx="6273610" cy="3091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9960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63888" y="2139702"/>
            <a:ext cx="3024335" cy="762000"/>
            <a:chOff x="3563888" y="2139702"/>
            <a:chExt cx="3024335" cy="762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139702"/>
              <a:ext cx="762000" cy="762000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572000" y="2259092"/>
              <a:ext cx="20162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en-US" altLang="zh-CN" sz="2800" spc="110" dirty="0">
                  <a:solidFill>
                    <a:srgbClr val="70AD47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Q&amp;A</a:t>
              </a:r>
              <a:endParaRPr lang="zh-CN" altLang="en-US" sz="2800" spc="110" dirty="0">
                <a:solidFill>
                  <a:srgbClr val="70AD47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259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93414" y="0"/>
            <a:ext cx="5115208" cy="5143500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srgbClr val="005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41255" y="2579152"/>
            <a:ext cx="3250506" cy="1297013"/>
            <a:chOff x="6075101" y="2593688"/>
            <a:chExt cx="3250506" cy="1297013"/>
          </a:xfrm>
        </p:grpSpPr>
        <p:sp>
          <p:nvSpPr>
            <p:cNvPr id="6" name="矩形 5"/>
            <p:cNvSpPr/>
            <p:nvPr/>
          </p:nvSpPr>
          <p:spPr>
            <a:xfrm>
              <a:off x="6075101" y="2593688"/>
              <a:ext cx="3250506" cy="1297013"/>
            </a:xfrm>
            <a:prstGeom prst="rect">
              <a:avLst/>
            </a:prstGeom>
            <a:solidFill>
              <a:schemeClr val="bg1"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100">
                <a:solidFill>
                  <a:srgbClr val="005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50880" y="2928030"/>
              <a:ext cx="1498947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3500" b="1" spc="1790">
                  <a:solidFill>
                    <a:srgbClr val="00052E"/>
                  </a:solidFill>
                  <a:latin typeface="方正细黑一简体" panose="03000509000000000000" pitchFamily="65" charset="-122"/>
                  <a:ea typeface="汉鼎简黑体" panose="02010609000101010101" pitchFamily="49" charset="-122"/>
                </a:defRPr>
              </a:lvl1pPr>
            </a:lstStyle>
            <a:p>
              <a:pPr algn="dist" defTabSz="685800"/>
              <a:r>
                <a:rPr lang="en-US" altLang="zh-CN" sz="2000" b="0" spc="39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Agenda</a:t>
              </a:r>
              <a:endParaRPr lang="zh-CN" altLang="en-US" sz="2000" b="0" spc="3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07" y="1678534"/>
            <a:ext cx="762000" cy="762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698333" y="1890258"/>
            <a:ext cx="3377723" cy="338554"/>
            <a:chOff x="1698333" y="1890258"/>
            <a:chExt cx="3377723" cy="338554"/>
          </a:xfrm>
        </p:grpSpPr>
        <p:sp>
          <p:nvSpPr>
            <p:cNvPr id="62" name="文本框 61"/>
            <p:cNvSpPr txBox="1"/>
            <p:nvPr/>
          </p:nvSpPr>
          <p:spPr>
            <a:xfrm>
              <a:off x="2112811" y="1890258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编码规范的意义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33" y="1916660"/>
              <a:ext cx="285750" cy="285750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1698333" y="2521228"/>
            <a:ext cx="2522747" cy="338554"/>
            <a:chOff x="1698333" y="2521228"/>
            <a:chExt cx="2522747" cy="338554"/>
          </a:xfrm>
        </p:grpSpPr>
        <p:sp>
          <p:nvSpPr>
            <p:cNvPr id="68" name="文本框 67"/>
            <p:cNvSpPr txBox="1"/>
            <p:nvPr/>
          </p:nvSpPr>
          <p:spPr>
            <a:xfrm>
              <a:off x="2112811" y="2521228"/>
              <a:ext cx="2108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</a:t>
              </a: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33" y="2547630"/>
              <a:ext cx="285750" cy="28575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698333" y="3198355"/>
            <a:ext cx="3593746" cy="338554"/>
            <a:chOff x="1698333" y="3198355"/>
            <a:chExt cx="3593746" cy="338554"/>
          </a:xfrm>
        </p:grpSpPr>
        <p:sp>
          <p:nvSpPr>
            <p:cNvPr id="75" name="文本框 74"/>
            <p:cNvSpPr txBox="1"/>
            <p:nvPr/>
          </p:nvSpPr>
          <p:spPr>
            <a:xfrm>
              <a:off x="2112810" y="3198355"/>
              <a:ext cx="3179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编码规范和质量的自动化管理</a:t>
              </a: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33" y="322475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979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7" name="文本框 6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zh-CN" altLang="en-US" sz="2000" spc="11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编码规范的重要性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46" name="文本框 45"/>
          <p:cNvSpPr txBox="1"/>
          <p:nvPr/>
        </p:nvSpPr>
        <p:spPr>
          <a:xfrm>
            <a:off x="1164629" y="1401926"/>
            <a:ext cx="70077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buFont typeface="Wingdings" panose="05000000000000000000" pitchFamily="2" charset="2"/>
              <a:buChar char="§"/>
            </a:pPr>
            <a:r>
              <a: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软件生命周期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的时间处于维护阶段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 defTabSz="685800">
              <a:buFont typeface="Wingdings" panose="05000000000000000000" pitchFamily="2" charset="2"/>
              <a:buChar char="§"/>
            </a:pP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buFont typeface="Wingdings" panose="05000000000000000000" pitchFamily="2" charset="2"/>
              <a:buChar char="§"/>
            </a:pPr>
            <a:r>
              <a: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绝大多数的软件维护者和开发者都不是同一个人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 defTabSz="685800">
              <a:buFont typeface="Wingdings" panose="05000000000000000000" pitchFamily="2" charset="2"/>
              <a:buChar char="§"/>
            </a:pP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buFont typeface="Wingdings" panose="05000000000000000000" pitchFamily="2" charset="2"/>
              <a:buChar char="§"/>
            </a:pPr>
            <a:r>
              <a: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编码规范提高了软件的可读性，让程序员更快更透彻地理解新接手的代码</a:t>
            </a:r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932040" y="3579862"/>
            <a:ext cx="3240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Sun Java Code Convention</a:t>
            </a:r>
          </a:p>
        </p:txBody>
      </p:sp>
    </p:spTree>
    <p:extLst>
      <p:ext uri="{BB962C8B-B14F-4D97-AF65-F5344CB8AC3E}">
        <p14:creationId xmlns:p14="http://schemas.microsoft.com/office/powerpoint/2010/main" val="387701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59" name="文本框 58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algn="l" defTabSz="685800"/>
              <a:r>
                <a:rPr lang="zh-CN" altLang="en-US" sz="2000" spc="11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好代码和差代码</a:t>
              </a: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65" name="图片 6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715" y="987574"/>
            <a:ext cx="3764285" cy="3393542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5292080" y="4507779"/>
            <a:ext cx="3456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Clean Code (Robert Martin)</a:t>
            </a:r>
          </a:p>
        </p:txBody>
      </p:sp>
    </p:spTree>
    <p:extLst>
      <p:ext uri="{BB962C8B-B14F-4D97-AF65-F5344CB8AC3E}">
        <p14:creationId xmlns:p14="http://schemas.microsoft.com/office/powerpoint/2010/main" val="350193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30" name="文本框 29"/>
          <p:cNvSpPr txBox="1"/>
          <p:nvPr/>
        </p:nvSpPr>
        <p:spPr>
          <a:xfrm>
            <a:off x="1093465" y="1707654"/>
            <a:ext cx="70077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驼峰式命名规则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属性和类使用名词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方法名使用动词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好的描述性和可读性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命名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352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1" name="文本框 10"/>
          <p:cNvSpPr txBox="1"/>
          <p:nvPr/>
        </p:nvSpPr>
        <p:spPr>
          <a:xfrm>
            <a:off x="1093465" y="1707654"/>
            <a:ext cx="7007772" cy="223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单一职责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抽象和使用通用函数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控制参数的数量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单独处理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Exception</a:t>
            </a:r>
          </a:p>
          <a:p>
            <a:pPr defTabSz="685800">
              <a:lnSpc>
                <a:spcPct val="200000"/>
              </a:lnSpc>
            </a:pP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类和方法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641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827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11" name="文本框 10"/>
          <p:cNvSpPr txBox="1"/>
          <p:nvPr/>
        </p:nvSpPr>
        <p:spPr>
          <a:xfrm>
            <a:off x="1093465" y="1707654"/>
            <a:ext cx="70077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适当的注释，代码自注释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解释意图和警示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Javadoc</a:t>
            </a: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使用工具替代注释作为版本控制工具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直接删除无用的代码，不要仅仅注释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注释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30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3881410" cy="449093"/>
            <a:chOff x="258472" y="311228"/>
            <a:chExt cx="3881410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332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sp>
        <p:nvSpPr>
          <p:cNvPr id="32" name="文本框 31"/>
          <p:cNvSpPr txBox="1"/>
          <p:nvPr/>
        </p:nvSpPr>
        <p:spPr>
          <a:xfrm>
            <a:off x="1250719" y="1052465"/>
            <a:ext cx="2963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defTabSz="685800"/>
            <a:r>
              <a:rPr lang="zh-CN" altLang="en-US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代码格式</a:t>
            </a:r>
            <a:endParaRPr lang="en-US" altLang="zh-CN" sz="16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93465" y="1707654"/>
            <a:ext cx="7007772" cy="88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500">
                <a:solidFill>
                  <a:schemeClr val="tx1">
                    <a:lumMod val="85000"/>
                    <a:lumOff val="15000"/>
                  </a:schemeClr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defRPr>
            </a:lvl1pPr>
          </a:lstStyle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团队统一标准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858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zh-CN" altLang="en-US" sz="14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所有提交的代码都是根据标准格式化过的</a:t>
            </a:r>
            <a:endParaRPr lang="en-US" altLang="zh-CN" sz="1400" spc="90" dirty="0">
              <a:solidFill>
                <a:srgbClr val="005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5" y="1078867"/>
            <a:ext cx="2857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6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58472" y="311228"/>
            <a:ext cx="4313528" cy="449093"/>
            <a:chOff x="258472" y="311228"/>
            <a:chExt cx="4313528" cy="449093"/>
          </a:xfrm>
        </p:grpSpPr>
        <p:sp>
          <p:nvSpPr>
            <p:cNvPr id="26" name="文本框 25"/>
            <p:cNvSpPr txBox="1"/>
            <p:nvPr/>
          </p:nvSpPr>
          <p:spPr>
            <a:xfrm>
              <a:off x="807715" y="335720"/>
              <a:ext cx="37642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zh-CN" altLang="en-US" sz="20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编码规范的自动化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58472" y="311228"/>
              <a:ext cx="449093" cy="449093"/>
              <a:chOff x="258472" y="311228"/>
              <a:chExt cx="449093" cy="449093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258472" y="311228"/>
                <a:ext cx="449093" cy="449093"/>
              </a:xfrm>
              <a:prstGeom prst="ellipse">
                <a:avLst/>
              </a:prstGeom>
              <a:solidFill>
                <a:schemeClr val="bg1">
                  <a:alpha val="6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srgbClr val="005000"/>
                  </a:solidFill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382" y="401617"/>
                <a:ext cx="285750" cy="285750"/>
              </a:xfrm>
              <a:prstGeom prst="rect">
                <a:avLst/>
              </a:prstGeom>
            </p:spPr>
          </p:pic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63" y="1563638"/>
            <a:ext cx="5049473" cy="335498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07715" y="1052465"/>
            <a:ext cx="3406249" cy="338554"/>
            <a:chOff x="807715" y="1052465"/>
            <a:chExt cx="3406249" cy="338554"/>
          </a:xfrm>
        </p:grpSpPr>
        <p:sp>
          <p:nvSpPr>
            <p:cNvPr id="32" name="文本框 31"/>
            <p:cNvSpPr txBox="1"/>
            <p:nvPr/>
          </p:nvSpPr>
          <p:spPr>
            <a:xfrm>
              <a:off x="1250719" y="1052465"/>
              <a:ext cx="29632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250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粗倩简体" panose="03000509000000000000" pitchFamily="65" charset="-122"/>
                  <a:ea typeface="方正粗倩简体" panose="03000509000000000000" pitchFamily="65" charset="-122"/>
                </a:defRPr>
              </a:lvl1pPr>
            </a:lstStyle>
            <a:p>
              <a:pPr defTabSz="685800"/>
              <a:r>
                <a:rPr lang="en-US" altLang="zh-CN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Eclipse</a:t>
              </a:r>
              <a:r>
                <a:rPr lang="zh-CN" altLang="en-US" sz="1600" spc="90" dirty="0">
                  <a:solidFill>
                    <a:srgbClr val="005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的代码格式化</a:t>
              </a:r>
              <a:endParaRPr lang="en-US" altLang="zh-CN" sz="1600" spc="90" dirty="0">
                <a:solidFill>
                  <a:srgbClr val="005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15" y="1078867"/>
              <a:ext cx="285750" cy="285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44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bab956b1f44ef9d173162e10f4b2778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6eaa9825d2fedb5a83ac41ebe86c43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8047DC-6ADF-4534-8614-75234D84D2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4BBF490-F782-4856-BDDE-07E1F6CAA8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B3829B-F735-42B3-B4DD-249175B980F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2369</TotalTime>
  <Words>471</Words>
  <Application>Microsoft Office PowerPoint</Application>
  <PresentationFormat>全屏显示(16:9)</PresentationFormat>
  <Paragraphs>92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Adobe 楷体 Std R</vt:lpstr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草绿卡通PPT模板</dc:title>
  <dc:creator>百度软件管理</dc:creator>
  <cp:keywords>百度软件管理，为您精挑细选，悉心推荐。</cp:keywords>
  <cp:lastModifiedBy>许桐江</cp:lastModifiedBy>
  <cp:revision>164</cp:revision>
  <dcterms:created xsi:type="dcterms:W3CDTF">2014-07-24T08:00:37Z</dcterms:created>
  <dcterms:modified xsi:type="dcterms:W3CDTF">2018-04-10T16:40:51Z</dcterms:modified>
  <cp:category>PowerPoint 模板</cp:category>
</cp:coreProperties>
</file>